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9" r:id="rId1"/>
  </p:sldMasterIdLst>
  <p:sldIdLst>
    <p:sldId id="256" r:id="rId2"/>
    <p:sldId id="257" r:id="rId3"/>
    <p:sldId id="268" r:id="rId4"/>
    <p:sldId id="259" r:id="rId5"/>
    <p:sldId id="270" r:id="rId6"/>
    <p:sldId id="260" r:id="rId7"/>
    <p:sldId id="262" r:id="rId8"/>
    <p:sldId id="269" r:id="rId9"/>
    <p:sldId id="263" r:id="rId10"/>
    <p:sldId id="264" r:id="rId11"/>
    <p:sldId id="265" r:id="rId12"/>
    <p:sldId id="266" r:id="rId13"/>
    <p:sldId id="267"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6" d="100"/>
          <a:sy n="116" d="100"/>
        </p:scale>
        <p:origin x="1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pl-PL" smtClean="0"/>
              <a:t>Kliknij, aby edytować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F7AFFB9B-9FB8-469E-96F9-4D32314110B6}" type="datetimeFigureOut">
              <a:rPr lang="en-US" smtClean="0"/>
              <a:t>5/16/2020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451925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pl-PL" smtClean="0"/>
              <a:t>Kliknij ikonę, aby dodać obraz</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C35BB1C6-BF8F-4481-8AB2-603A1C8A906A}" type="datetimeFigureOut">
              <a:rPr lang="en-US" smtClean="0"/>
              <a:t>5/16/2020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6258207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pl-PL" smtClean="0"/>
              <a:t>Kliknij, aby edytować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C35BB1C6-BF8F-4481-8AB2-603A1C8A906A}" type="datetimeFigureOut">
              <a:rPr lang="en-US" smtClean="0"/>
              <a:t>5/16/2020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6551280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pl-PL" smtClean="0"/>
              <a:t>Kliknij, aby edytować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C35BB1C6-BF8F-4481-8AB2-603A1C8A906A}" type="datetimeFigureOut">
              <a:rPr lang="en-US" smtClean="0"/>
              <a:t>5/16/2020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983090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pl-PL" smtClean="0"/>
              <a:t>Kliknij, aby edytować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C35BB1C6-BF8F-4481-8AB2-603A1C8A906A}" type="datetimeFigureOut">
              <a:rPr lang="en-US" smtClean="0"/>
              <a:t>5/16/2020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9340540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pl-PL" smtClean="0"/>
              <a:t>Kliknij, aby edytować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C35BB1C6-BF8F-4481-8AB2-603A1C8A906A}" type="datetimeFigureOut">
              <a:rPr lang="en-US" smtClean="0"/>
              <a:t>5/16/2020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898054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pl-PL" smtClean="0"/>
              <a:t>Kliknij, aby edytować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smtClean="0"/>
              <a:t>Kliknij ikonę, aby dodać obraz</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smtClean="0"/>
              <a:t>Kliknij ikonę, aby dodać obraz</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smtClean="0"/>
              <a:t>Kliknij ikonę, aby dodać obraz</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C35BB1C6-BF8F-4481-8AB2-603A1C8A906A}" type="datetimeFigureOut">
              <a:rPr lang="en-US" smtClean="0"/>
              <a:t>5/16/2020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178187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5/16/2020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2672007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5/16/2020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662872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5/16/2020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963234"/>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pl-PL" smtClean="0"/>
              <a:t>Kliknij, aby edytować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0F7F47CF-67C9-420C-80A5-E2069FF0C2DF}" type="datetimeFigureOut">
              <a:rPr lang="en-US" smtClean="0"/>
              <a:t>5/16/2020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697384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5/16/2020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698281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41410" y="3073397"/>
            <a:ext cx="4878391" cy="2717801"/>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172200" y="3073397"/>
            <a:ext cx="4875210" cy="2717801"/>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5/16/2020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807036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5/16/2020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642194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5/16/2020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663004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pl-PL" smtClean="0"/>
              <a:t>Kliknij, aby edytować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50C3BFE2-83B7-4B0A-B9D3-AB28331082B3}" type="datetimeFigureOut">
              <a:rPr lang="en-US" smtClean="0"/>
              <a:t>5/16/2020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571358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12EF78E3-FDA3-4D28-AAA2-0B81F349A39D}" type="datetimeFigureOut">
              <a:rPr lang="en-US" smtClean="0"/>
              <a:t>5/16/2020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425956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35BB1C6-BF8F-4481-8AB2-603A1C8A906A}" type="datetimeFigureOut">
              <a:rPr lang="en-US" smtClean="0"/>
              <a:t>5/16/2020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78412593"/>
      </p:ext>
    </p:extLst>
  </p:cSld>
  <p:clrMap bg1="dk1" tx1="lt1" bg2="dk2" tx2="lt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 id="2147483835" r:id="rId16"/>
    <p:sldLayoutId id="2147483836" r:id="rId17"/>
  </p:sldLayoutIdLst>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Skutki  palenia        papierosów</a:t>
            </a:r>
            <a:endParaRPr lang="pl-PL" dirty="0"/>
          </a:p>
        </p:txBody>
      </p:sp>
      <p:sp>
        <p:nvSpPr>
          <p:cNvPr id="3" name="Podtytuł 2"/>
          <p:cNvSpPr>
            <a:spLocks noGrp="1"/>
          </p:cNvSpPr>
          <p:nvPr>
            <p:ph type="subTitle" idx="1"/>
          </p:nvPr>
        </p:nvSpPr>
        <p:spPr/>
        <p:txBody>
          <a:bodyPr>
            <a:normAutofit/>
          </a:bodyPr>
          <a:lstStyle/>
          <a:p>
            <a:r>
              <a:rPr lang="pl-PL" dirty="0" smtClean="0"/>
              <a:t>Wykonanie</a:t>
            </a:r>
          </a:p>
          <a:p>
            <a:r>
              <a:rPr lang="pl-PL" dirty="0" smtClean="0"/>
              <a:t> Marcel Podolak i Patryk Kozak</a:t>
            </a:r>
            <a:endParaRPr lang="pl-PL" dirty="0"/>
          </a:p>
        </p:txBody>
      </p:sp>
    </p:spTree>
    <p:extLst>
      <p:ext uri="{BB962C8B-B14F-4D97-AF65-F5344CB8AC3E}">
        <p14:creationId xmlns:p14="http://schemas.microsoft.com/office/powerpoint/2010/main" val="374297810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Osteoporoza</a:t>
            </a:r>
          </a:p>
        </p:txBody>
      </p:sp>
      <p:sp>
        <p:nvSpPr>
          <p:cNvPr id="3" name="Symbol zastępczy zawartości 2"/>
          <p:cNvSpPr>
            <a:spLocks noGrp="1"/>
          </p:cNvSpPr>
          <p:nvPr>
            <p:ph idx="1"/>
          </p:nvPr>
        </p:nvSpPr>
        <p:spPr/>
        <p:txBody>
          <a:bodyPr/>
          <a:lstStyle/>
          <a:p>
            <a:r>
              <a:rPr lang="pl-PL" dirty="0"/>
              <a:t>Palenie sprzyja osteoporozie i złamaniom. Dym papierosowy stymuluje organizm do produkcji nadmiernej ilości białek odpowiedzialnych za procesy naturalnego rozkładu kości, który stale zachodzi w naszym ciele.</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9122" y="4135394"/>
            <a:ext cx="4898342" cy="2260773"/>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72641281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Bóle głowy i migreny</a:t>
            </a:r>
            <a:endParaRPr lang="pl-PL" dirty="0"/>
          </a:p>
        </p:txBody>
      </p:sp>
      <p:sp>
        <p:nvSpPr>
          <p:cNvPr id="3" name="Symbol zastępczy zawartości 2"/>
          <p:cNvSpPr>
            <a:spLocks noGrp="1"/>
          </p:cNvSpPr>
          <p:nvPr>
            <p:ph idx="1"/>
          </p:nvPr>
        </p:nvSpPr>
        <p:spPr/>
        <p:txBody>
          <a:bodyPr/>
          <a:lstStyle/>
          <a:p>
            <a:r>
              <a:rPr lang="pl-PL" dirty="0"/>
              <a:t>Dym tytoniowy wywołuje ataki migreny, nasila objawy niemal wszystkich bólów głowy i zwiększa częstość występowania tych klasterowych. Nikotyna rozszerza naczynia mózgowe, które uciskają otaczające je komórki nerwowe, co wywołuje ból głowy.</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6858" y="3741013"/>
            <a:ext cx="3937944" cy="276653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137995478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Rak</a:t>
            </a:r>
            <a:endParaRPr lang="pl-PL" dirty="0"/>
          </a:p>
        </p:txBody>
      </p:sp>
      <p:sp>
        <p:nvSpPr>
          <p:cNvPr id="3" name="Symbol zastępczy zawartości 2"/>
          <p:cNvSpPr>
            <a:spLocks noGrp="1"/>
          </p:cNvSpPr>
          <p:nvPr>
            <p:ph idx="1"/>
          </p:nvPr>
        </p:nvSpPr>
        <p:spPr/>
        <p:txBody>
          <a:bodyPr/>
          <a:lstStyle/>
          <a:p>
            <a:r>
              <a:rPr lang="pl-PL" dirty="0"/>
              <a:t>Dym tytoniowy zwiększa ryzyko rozwoju nie tylko raka płuca, ale także m.in. raka języka, wargi, jamy ustnej, krtani, tchawicy, nerki, pęcherza moczowego, trzustki, wątroby, przełyku, prostaty, żołądka, piersi, szyjki macicy. Zwiększa też ryzyko rozwoju nowotworów krwi (białaczki).</a:t>
            </a:r>
          </a:p>
        </p:txBody>
      </p:sp>
      <p:pic>
        <p:nvPicPr>
          <p:cNvPr id="1026" name="Picture 2" descr="Zobacz obraz źródłow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5715" y="3888539"/>
            <a:ext cx="4732166" cy="2358689"/>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684857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80">
                                          <p:stCondLst>
                                            <p:cond delay="0"/>
                                          </p:stCondLst>
                                        </p:cTn>
                                        <p:tgtEl>
                                          <p:spTgt spid="1026"/>
                                        </p:tgtEl>
                                      </p:cBhvr>
                                    </p:animEffect>
                                    <p:anim calcmode="lin" valueType="num">
                                      <p:cBhvr>
                                        <p:cTn id="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6"/>
                                        </p:tgtEl>
                                      </p:cBhvr>
                                      <p:to x="100000" y="60000"/>
                                    </p:animScale>
                                    <p:animScale>
                                      <p:cBhvr>
                                        <p:cTn id="14" dur="166" decel="50000">
                                          <p:stCondLst>
                                            <p:cond delay="676"/>
                                          </p:stCondLst>
                                        </p:cTn>
                                        <p:tgtEl>
                                          <p:spTgt spid="1026"/>
                                        </p:tgtEl>
                                      </p:cBhvr>
                                      <p:to x="100000" y="100000"/>
                                    </p:animScale>
                                    <p:animScale>
                                      <p:cBhvr>
                                        <p:cTn id="15" dur="26">
                                          <p:stCondLst>
                                            <p:cond delay="1312"/>
                                          </p:stCondLst>
                                        </p:cTn>
                                        <p:tgtEl>
                                          <p:spTgt spid="1026"/>
                                        </p:tgtEl>
                                      </p:cBhvr>
                                      <p:to x="100000" y="80000"/>
                                    </p:animScale>
                                    <p:animScale>
                                      <p:cBhvr>
                                        <p:cTn id="16" dur="166" decel="50000">
                                          <p:stCondLst>
                                            <p:cond delay="1338"/>
                                          </p:stCondLst>
                                        </p:cTn>
                                        <p:tgtEl>
                                          <p:spTgt spid="1026"/>
                                        </p:tgtEl>
                                      </p:cBhvr>
                                      <p:to x="100000" y="100000"/>
                                    </p:animScale>
                                    <p:animScale>
                                      <p:cBhvr>
                                        <p:cTn id="17" dur="26">
                                          <p:stCondLst>
                                            <p:cond delay="1642"/>
                                          </p:stCondLst>
                                        </p:cTn>
                                        <p:tgtEl>
                                          <p:spTgt spid="1026"/>
                                        </p:tgtEl>
                                      </p:cBhvr>
                                      <p:to x="100000" y="90000"/>
                                    </p:animScale>
                                    <p:animScale>
                                      <p:cBhvr>
                                        <p:cTn id="18" dur="166" decel="50000">
                                          <p:stCondLst>
                                            <p:cond delay="1668"/>
                                          </p:stCondLst>
                                        </p:cTn>
                                        <p:tgtEl>
                                          <p:spTgt spid="1026"/>
                                        </p:tgtEl>
                                      </p:cBhvr>
                                      <p:to x="100000" y="100000"/>
                                    </p:animScale>
                                    <p:animScale>
                                      <p:cBhvr>
                                        <p:cTn id="19" dur="26">
                                          <p:stCondLst>
                                            <p:cond delay="1808"/>
                                          </p:stCondLst>
                                        </p:cTn>
                                        <p:tgtEl>
                                          <p:spTgt spid="1026"/>
                                        </p:tgtEl>
                                      </p:cBhvr>
                                      <p:to x="100000" y="95000"/>
                                    </p:animScale>
                                    <p:animScale>
                                      <p:cBhvr>
                                        <p:cTn id="20"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Wrzody</a:t>
            </a:r>
          </a:p>
        </p:txBody>
      </p:sp>
      <p:sp>
        <p:nvSpPr>
          <p:cNvPr id="3" name="Symbol zastępczy zawartości 2"/>
          <p:cNvSpPr>
            <a:spLocks noGrp="1"/>
          </p:cNvSpPr>
          <p:nvPr>
            <p:ph idx="1"/>
          </p:nvPr>
        </p:nvSpPr>
        <p:spPr/>
        <p:txBody>
          <a:bodyPr/>
          <a:lstStyle/>
          <a:p>
            <a:r>
              <a:rPr lang="pl-PL" dirty="0"/>
              <a:t>Składniki dymu tytoniowego mają bezpośredni wpływ na powstawanie wrzodów. Poza tym u palaczy częściej dochodzi do nawrotów, a także do trudniejszego gojenia wrzodu.</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2703" y="4020344"/>
            <a:ext cx="4212696" cy="235911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425457403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Papierosom mówimy nie !!!</a:t>
            </a:r>
            <a:endParaRPr lang="pl-PL" dirty="0"/>
          </a:p>
        </p:txBody>
      </p:sp>
      <p:sp>
        <p:nvSpPr>
          <p:cNvPr id="3" name="Podtytuł 2"/>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400968988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72734" y="1663706"/>
            <a:ext cx="8158688" cy="1822514"/>
          </a:xfrm>
        </p:spPr>
        <p:txBody>
          <a:bodyPr>
            <a:normAutofit/>
          </a:bodyPr>
          <a:lstStyle/>
          <a:p>
            <a:r>
              <a:rPr lang="pl-PL" b="1" dirty="0" smtClean="0"/>
              <a:t>Każdy  papieros  kosztuje  11 minut  życia !!!</a:t>
            </a:r>
            <a:endParaRPr lang="pl-PL" b="1" dirty="0"/>
          </a:p>
        </p:txBody>
      </p:sp>
      <p:sp>
        <p:nvSpPr>
          <p:cNvPr id="3" name="Symbol zastępczy tekstu 2"/>
          <p:cNvSpPr>
            <a:spLocks noGrp="1"/>
          </p:cNvSpPr>
          <p:nvPr>
            <p:ph type="body" idx="1"/>
          </p:nvPr>
        </p:nvSpPr>
        <p:spPr/>
        <p:txBody>
          <a:bodyPr>
            <a:normAutofit/>
          </a:bodyPr>
          <a:lstStyle/>
          <a:p>
            <a:r>
              <a:rPr lang="pl-PL" dirty="0" smtClean="0"/>
              <a:t>            Zobacz   jakie  konsekwencje  ma  palenie  papierosów. </a:t>
            </a:r>
            <a:r>
              <a:rPr lang="pl-PL" dirty="0"/>
              <a:t> </a:t>
            </a:r>
            <a:endParaRPr lang="pl-PL" dirty="0" smtClean="0"/>
          </a:p>
          <a:p>
            <a:r>
              <a:rPr lang="pl-PL" dirty="0" smtClean="0"/>
              <a:t>Nie skracaj sobie życia !!!</a:t>
            </a:r>
            <a:endParaRPr lang="pl-PL" dirty="0"/>
          </a:p>
        </p:txBody>
      </p:sp>
    </p:spTree>
    <p:extLst>
      <p:ext uri="{BB962C8B-B14F-4D97-AF65-F5344CB8AC3E}">
        <p14:creationId xmlns:p14="http://schemas.microsoft.com/office/powerpoint/2010/main" val="1935319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 wiesz z czego składa się papieros ???</a:t>
            </a:r>
            <a:endParaRPr lang="pl-PL" dirty="0"/>
          </a:p>
        </p:txBody>
      </p:sp>
      <p:pic>
        <p:nvPicPr>
          <p:cNvPr id="5" name="Symbol zastępczy obrazu 4"/>
          <p:cNvPicPr>
            <a:picLocks noGrp="1" noChangeAspect="1"/>
          </p:cNvPicPr>
          <p:nvPr>
            <p:ph type="pic" idx="1"/>
          </p:nvPr>
        </p:nvPicPr>
        <p:blipFill>
          <a:blip r:embed="rId2">
            <a:extLst>
              <a:ext uri="{28A0092B-C50C-407E-A947-70E740481C1C}">
                <a14:useLocalDpi xmlns:a14="http://schemas.microsoft.com/office/drawing/2010/main" val="0"/>
              </a:ext>
            </a:extLst>
          </a:blip>
          <a:srcRect l="33207" r="33207"/>
          <a:stretch>
            <a:fillRect/>
          </a:stretch>
        </p:blipFill>
        <p:spPr/>
      </p:pic>
      <p:sp>
        <p:nvSpPr>
          <p:cNvPr id="4" name="Symbol zastępczy tekstu 3"/>
          <p:cNvSpPr>
            <a:spLocks noGrp="1"/>
          </p:cNvSpPr>
          <p:nvPr>
            <p:ph type="body" sz="half" idx="2"/>
          </p:nvPr>
        </p:nvSpPr>
        <p:spPr/>
        <p:txBody>
          <a:bodyPr/>
          <a:lstStyle/>
          <a:p>
            <a:endParaRPr lang="pl-PL" dirty="0" smtClean="0"/>
          </a:p>
          <a:p>
            <a:endParaRPr lang="pl-PL" dirty="0"/>
          </a:p>
          <a:p>
            <a:r>
              <a:rPr lang="pl-PL" sz="2800" dirty="0" smtClean="0"/>
              <a:t>Związki w nim zawarte są toksyczne i szkodliwe !!!</a:t>
            </a:r>
            <a:endParaRPr lang="pl-PL" sz="2800" dirty="0"/>
          </a:p>
        </p:txBody>
      </p:sp>
    </p:spTree>
    <p:extLst>
      <p:ext uri="{BB962C8B-B14F-4D97-AF65-F5344CB8AC3E}">
        <p14:creationId xmlns:p14="http://schemas.microsoft.com/office/powerpoint/2010/main" val="11472003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Choroby płuc</a:t>
            </a:r>
            <a:endParaRPr lang="pl-PL" dirty="0"/>
          </a:p>
        </p:txBody>
      </p:sp>
      <p:sp>
        <p:nvSpPr>
          <p:cNvPr id="3" name="Symbol zastępczy zawartości 2"/>
          <p:cNvSpPr>
            <a:spLocks noGrp="1"/>
          </p:cNvSpPr>
          <p:nvPr>
            <p:ph idx="1"/>
          </p:nvPr>
        </p:nvSpPr>
        <p:spPr>
          <a:xfrm>
            <a:off x="1295401" y="2044700"/>
            <a:ext cx="9601196" cy="3831168"/>
          </a:xfrm>
        </p:spPr>
        <p:txBody>
          <a:bodyPr>
            <a:normAutofit fontScale="62500" lnSpcReduction="20000"/>
          </a:bodyPr>
          <a:lstStyle/>
          <a:p>
            <a:r>
              <a:rPr lang="pl-PL" dirty="0" smtClean="0"/>
              <a:t> Palenie papierosów powoduje najczęściej dotkliwe choroby układu oddechowego takie jak : </a:t>
            </a:r>
          </a:p>
          <a:p>
            <a:pPr marL="457200" indent="-457200">
              <a:buFont typeface="+mj-lt"/>
              <a:buAutoNum type="arabicPeriod"/>
            </a:pPr>
            <a:r>
              <a:rPr lang="pl-PL" b="1" dirty="0" smtClean="0"/>
              <a:t> </a:t>
            </a:r>
            <a:r>
              <a:rPr lang="pl-PL" b="1" dirty="0"/>
              <a:t>Astma oskrzelowa. </a:t>
            </a:r>
            <a:r>
              <a:rPr lang="pl-PL" dirty="0"/>
              <a:t>Szkodliwe substancje zawarte w dymie tytoniowym mogą bezpośrednio działać na komórki błony śluzowej oskrzeli, prowadząc m.in. do rozwoju przewlekłego stanu zapalnego. </a:t>
            </a:r>
            <a:endParaRPr lang="pl-PL" dirty="0" smtClean="0"/>
          </a:p>
          <a:p>
            <a:pPr marL="457200" indent="-457200">
              <a:buFont typeface="+mj-lt"/>
              <a:buAutoNum type="arabicPeriod"/>
            </a:pPr>
            <a:r>
              <a:rPr lang="pl-PL" b="1" dirty="0"/>
              <a:t>Rozedma płuc. </a:t>
            </a:r>
            <a:r>
              <a:rPr lang="pl-PL" dirty="0"/>
              <a:t>Kaszel palacza i przewlekły stan zapalny płuc likwidują pęcherzyki płucne odpowiedzialne za wymianę gazową w naszych płucach. Zmniejszenie powierzchni, na której dochodzi do wymiany dwutlenku węgla na tlen, prowadzi do narastających kłopotów z oddychaniem</a:t>
            </a:r>
            <a:r>
              <a:rPr lang="pl-PL" dirty="0" smtClean="0"/>
              <a:t>.</a:t>
            </a:r>
          </a:p>
          <a:p>
            <a:pPr marL="457200" indent="-457200">
              <a:buFont typeface="+mj-lt"/>
              <a:buAutoNum type="arabicPeriod"/>
            </a:pPr>
            <a:r>
              <a:rPr lang="pl-PL" b="1" dirty="0" smtClean="0"/>
              <a:t> </a:t>
            </a:r>
            <a:r>
              <a:rPr lang="pl-PL" b="1" dirty="0" err="1"/>
              <a:t>POChP</a:t>
            </a:r>
            <a:r>
              <a:rPr lang="pl-PL" b="1" dirty="0"/>
              <a:t> </a:t>
            </a:r>
            <a:r>
              <a:rPr lang="pl-PL" dirty="0"/>
              <a:t>- przewlekła obturacyjna choroba płuc: szacuje się, że około 90 proc. przypadków tej choroby jest wynikiem palenia papierosów! Schorzenie rozwija się latami. </a:t>
            </a:r>
            <a:r>
              <a:rPr lang="pl-PL" dirty="0" err="1"/>
              <a:t>POChP</a:t>
            </a:r>
            <a:r>
              <a:rPr lang="pl-PL" dirty="0"/>
              <a:t> prowadzi do nieodwracalnego zniszczenia płuc, które w ostatnim etapie choroby uniemożliwia oddychanie i powoduje śmierć chorego.</a:t>
            </a:r>
            <a:endParaRPr lang="pl-PL" dirty="0" smtClean="0"/>
          </a:p>
          <a:p>
            <a:pPr marL="457200" indent="-457200">
              <a:buFont typeface="+mj-lt"/>
              <a:buAutoNum type="arabicPeriod"/>
            </a:pPr>
            <a:r>
              <a:rPr lang="pl-PL" b="1" dirty="0"/>
              <a:t>Przewlekłe zapalenie oskrzeli. </a:t>
            </a:r>
            <a:r>
              <a:rPr lang="pl-PL" dirty="0"/>
              <a:t>Związki zawarte w dymie tytoniowym bezustannie podrażniają nabłonek oskrzeli, prowadząc do stanów zapalnych</a:t>
            </a:r>
            <a:r>
              <a:rPr lang="pl-PL" dirty="0" smtClean="0"/>
              <a:t>.</a:t>
            </a:r>
          </a:p>
          <a:p>
            <a:pPr marL="457200" indent="-457200">
              <a:buFont typeface="+mj-lt"/>
              <a:buAutoNum type="arabicPeriod"/>
            </a:pPr>
            <a:r>
              <a:rPr lang="pl-PL" b="1" dirty="0"/>
              <a:t>Gruźlica. </a:t>
            </a:r>
            <a:r>
              <a:rPr lang="pl-PL" dirty="0"/>
              <a:t>Z badań naukowych wynika, że palacze są dwa razy bardziej narażeni na rozwój gruźlicy w porównaniu z osobami, które nie palą.</a:t>
            </a:r>
          </a:p>
        </p:txBody>
      </p:sp>
    </p:spTree>
    <p:extLst>
      <p:ext uri="{BB962C8B-B14F-4D97-AF65-F5344CB8AC3E}">
        <p14:creationId xmlns:p14="http://schemas.microsoft.com/office/powerpoint/2010/main" val="11791808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tekstu 2"/>
          <p:cNvSpPr>
            <a:spLocks noGrp="1"/>
          </p:cNvSpPr>
          <p:nvPr>
            <p:ph type="body" idx="1"/>
          </p:nvPr>
        </p:nvSpPr>
        <p:spPr/>
        <p:txBody>
          <a:bodyPr/>
          <a:lstStyle/>
          <a:p>
            <a:r>
              <a:rPr lang="pl-PL" dirty="0" smtClean="0"/>
              <a:t>Zdrowe płuca</a:t>
            </a:r>
            <a:endParaRPr lang="pl-PL" dirty="0"/>
          </a:p>
        </p:txBody>
      </p:sp>
      <p:sp>
        <p:nvSpPr>
          <p:cNvPr id="5" name="Symbol zastępczy tekstu 4"/>
          <p:cNvSpPr>
            <a:spLocks noGrp="1"/>
          </p:cNvSpPr>
          <p:nvPr>
            <p:ph type="body" sz="quarter" idx="3"/>
          </p:nvPr>
        </p:nvSpPr>
        <p:spPr/>
        <p:txBody>
          <a:bodyPr/>
          <a:lstStyle/>
          <a:p>
            <a:r>
              <a:rPr lang="pl-PL" dirty="0" smtClean="0"/>
              <a:t>Płuca palacza</a:t>
            </a:r>
            <a:endParaRPr lang="pl-PL" dirty="0"/>
          </a:p>
        </p:txBody>
      </p:sp>
      <p:pic>
        <p:nvPicPr>
          <p:cNvPr id="7" name="Symbol zastępczy zawartości 6"/>
          <p:cNvPicPr>
            <a:picLocks noGrp="1" noChangeAspect="1"/>
          </p:cNvPicPr>
          <p:nvPr>
            <p:ph sz="half" idx="2"/>
          </p:nvPr>
        </p:nvPicPr>
        <p:blipFill>
          <a:blip r:embed="rId2"/>
          <a:stretch>
            <a:fillRect/>
          </a:stretch>
        </p:blipFill>
        <p:spPr>
          <a:xfrm>
            <a:off x="1541636" y="3073397"/>
            <a:ext cx="1918257" cy="2349865"/>
          </a:xfrm>
          <a:prstGeom prst="rect">
            <a:avLst/>
          </a:prstGeom>
          <a:solidFill>
            <a:srgbClr val="F7FAFC"/>
          </a:solidFill>
        </p:spPr>
      </p:pic>
      <p:pic>
        <p:nvPicPr>
          <p:cNvPr id="9" name="Symbol zastępczy zawartości 8"/>
          <p:cNvPicPr>
            <a:picLocks noGrp="1" noChangeAspect="1"/>
          </p:cNvPicPr>
          <p:nvPr>
            <p:ph sz="quarter" idx="4"/>
          </p:nvPr>
        </p:nvPicPr>
        <p:blipFill>
          <a:blip r:embed="rId3"/>
          <a:stretch>
            <a:fillRect/>
          </a:stretch>
        </p:blipFill>
        <p:spPr>
          <a:xfrm>
            <a:off x="6531004" y="3068728"/>
            <a:ext cx="1918510" cy="2354534"/>
          </a:xfrm>
          <a:prstGeom prst="rect">
            <a:avLst/>
          </a:prstGeom>
        </p:spPr>
      </p:pic>
    </p:spTree>
    <p:extLst>
      <p:ext uri="{BB962C8B-B14F-4D97-AF65-F5344CB8AC3E}">
        <p14:creationId xmlns:p14="http://schemas.microsoft.com/office/powerpoint/2010/main" val="90654641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1000"/>
                                        <p:tgtEl>
                                          <p:spTgt spid="5">
                                            <p:txEl>
                                              <p:pRg st="0" end="0"/>
                                            </p:txEl>
                                          </p:spTgt>
                                        </p:tgtEl>
                                      </p:cBhvr>
                                    </p:animEffect>
                                    <p:anim calcmode="lin" valueType="num">
                                      <p:cBhvr>
                                        <p:cTn id="2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Choroby jamy ustnej</a:t>
            </a:r>
            <a:endParaRPr lang="pl-PL" b="1" dirty="0"/>
          </a:p>
        </p:txBody>
      </p:sp>
      <p:sp>
        <p:nvSpPr>
          <p:cNvPr id="3" name="Symbol zastępczy zawartości 2"/>
          <p:cNvSpPr>
            <a:spLocks noGrp="1"/>
          </p:cNvSpPr>
          <p:nvPr>
            <p:ph idx="1"/>
          </p:nvPr>
        </p:nvSpPr>
        <p:spPr>
          <a:xfrm>
            <a:off x="1295402" y="2438399"/>
            <a:ext cx="9601196" cy="3166535"/>
          </a:xfrm>
        </p:spPr>
        <p:txBody>
          <a:bodyPr>
            <a:normAutofit fontScale="70000" lnSpcReduction="20000"/>
          </a:bodyPr>
          <a:lstStyle/>
          <a:p>
            <a:pPr marL="457200" indent="-457200">
              <a:buFont typeface="+mj-lt"/>
              <a:buAutoNum type="arabicPeriod"/>
            </a:pPr>
            <a:r>
              <a:rPr lang="pl-PL" b="1" dirty="0"/>
              <a:t>Paradontoza, próchnica i choroby przyzębia. </a:t>
            </a:r>
            <a:r>
              <a:rPr lang="pl-PL" dirty="0"/>
              <a:t>Palenie papierosów powoduje wysychanie śluzówki jamy ustnej i redukuje ilość śliny. Ślina pomaga naturalnie czyścić zęby, chroni je też przed próchnicą. Kiedy mamy sucho w ustach, nie ma czym spłukać z zębów zawartych w dymie związków. Pod wpływem palenia zwiększa się też ryzyko wystąpienia chorób przyzębia, narasta kamień nazębny, który też zmienia barwę zębów. Palenie prowadzi do próchnicy i paradontozy. Zmniejsza przepływ krwi przez dziąsła, co powoduje, że są one niedotlenione i niedożywione. </a:t>
            </a:r>
            <a:r>
              <a:rPr lang="pl-PL" dirty="0">
                <a:solidFill>
                  <a:schemeClr val="accent4"/>
                </a:solidFill>
              </a:rPr>
              <a:t>Palacze</a:t>
            </a:r>
            <a:r>
              <a:rPr lang="pl-PL" dirty="0"/>
              <a:t> </a:t>
            </a:r>
            <a:r>
              <a:rPr lang="pl-PL" dirty="0">
                <a:solidFill>
                  <a:schemeClr val="accent4"/>
                </a:solidFill>
              </a:rPr>
              <a:t>tracą więcej zębów w porównaniu z niepalącymi</a:t>
            </a:r>
            <a:r>
              <a:rPr lang="pl-PL" dirty="0" smtClean="0">
                <a:solidFill>
                  <a:schemeClr val="accent4"/>
                </a:solidFill>
              </a:rPr>
              <a:t>!</a:t>
            </a:r>
          </a:p>
          <a:p>
            <a:pPr marL="457200" indent="-457200">
              <a:buFont typeface="+mj-lt"/>
              <a:buAutoNum type="arabicPeriod"/>
            </a:pPr>
            <a:r>
              <a:rPr lang="pl-PL" b="1" dirty="0"/>
              <a:t>Żółte zęby. </a:t>
            </a:r>
            <a:r>
              <a:rPr lang="pl-PL" dirty="0"/>
              <a:t>Zęby osoby palącej papierosy żółkną, a z czasem niemal brązowieją. Pojawiają się na nich ciemne przebarwienia. Zmiany w kolorze zębów są dostrzegalne już po roku regularnego palenia. Zęby żółkną, ponieważ zawarta w papierosach nikotyna i substancje smoliste (jak sama nazwa wskazuje) po prostu je barwią. </a:t>
            </a:r>
            <a:endParaRPr lang="pl-PL" dirty="0">
              <a:solidFill>
                <a:schemeClr val="accent4"/>
              </a:solidFill>
            </a:endParaRPr>
          </a:p>
        </p:txBody>
      </p:sp>
    </p:spTree>
    <p:extLst>
      <p:ext uri="{BB962C8B-B14F-4D97-AF65-F5344CB8AC3E}">
        <p14:creationId xmlns:p14="http://schemas.microsoft.com/office/powerpoint/2010/main" val="193195004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p:txBody>
          <a:bodyPr/>
          <a:lstStyle/>
          <a:p>
            <a:r>
              <a:rPr lang="pl-PL" b="1" dirty="0" smtClean="0"/>
              <a:t>Choroby sercowo-naczyniowe</a:t>
            </a:r>
            <a:endParaRPr lang="pl-PL" b="1" dirty="0"/>
          </a:p>
        </p:txBody>
      </p:sp>
      <p:sp>
        <p:nvSpPr>
          <p:cNvPr id="5" name="Symbol zastępczy tekstu 2"/>
          <p:cNvSpPr>
            <a:spLocks noGrp="1"/>
          </p:cNvSpPr>
          <p:nvPr>
            <p:ph idx="1"/>
          </p:nvPr>
        </p:nvSpPr>
        <p:spPr>
          <a:xfrm>
            <a:off x="1295401" y="2413000"/>
            <a:ext cx="9601196" cy="3462868"/>
          </a:xfrm>
        </p:spPr>
        <p:txBody>
          <a:bodyPr>
            <a:normAutofit fontScale="70000" lnSpcReduction="20000"/>
          </a:bodyPr>
          <a:lstStyle/>
          <a:p>
            <a:r>
              <a:rPr lang="pl-PL" dirty="0"/>
              <a:t>Palenie papierosów jest jednym z głównych czynników ryzyka </a:t>
            </a:r>
            <a:r>
              <a:rPr lang="pl-PL" b="1" dirty="0"/>
              <a:t>zawału serca </a:t>
            </a:r>
            <a:r>
              <a:rPr lang="pl-PL" dirty="0"/>
              <a:t>i </a:t>
            </a:r>
            <a:r>
              <a:rPr lang="pl-PL" b="1" dirty="0"/>
              <a:t>udaru mózgu. </a:t>
            </a:r>
            <a:r>
              <a:rPr lang="pl-PL" dirty="0"/>
              <a:t>Nikotyna i tlenek węgla zawarte w dymie tytoniowym zmniejszają stężenie tlenu zawartego we krwi. Uszkadzają ściany naczyń krwionośnych, przyspieszają proces tworzenia blaszki miażdżycowej oraz inicjują powstawanie zakrzepów we krwi</a:t>
            </a:r>
            <a:r>
              <a:rPr lang="pl-PL" dirty="0" smtClean="0"/>
              <a:t>.</a:t>
            </a:r>
          </a:p>
          <a:p>
            <a:r>
              <a:rPr lang="pl-PL" b="1" dirty="0" smtClean="0"/>
              <a:t> </a:t>
            </a:r>
            <a:r>
              <a:rPr lang="pl-PL" b="1" dirty="0"/>
              <a:t>Nadciśnienie. </a:t>
            </a:r>
            <a:r>
              <a:rPr lang="pl-PL" dirty="0"/>
              <a:t>Nikotyna podnosi ciśnienie krwi, osoby palące stale podkręcają poziom ciśnienia tętniczego, które z czasem przechodzi w stan utrwalony. Przewlekły kaszel palacza może doprowadzić do rozwoju nadciśnienia płucnego</a:t>
            </a:r>
            <a:r>
              <a:rPr lang="pl-PL" dirty="0" smtClean="0"/>
              <a:t>!</a:t>
            </a:r>
          </a:p>
          <a:p>
            <a:r>
              <a:rPr lang="pl-PL" b="1" dirty="0" smtClean="0"/>
              <a:t> </a:t>
            </a:r>
            <a:r>
              <a:rPr lang="pl-PL" b="1" dirty="0"/>
              <a:t>Tętniak </a:t>
            </a:r>
            <a:r>
              <a:rPr lang="pl-PL" b="1" dirty="0" smtClean="0"/>
              <a:t>aorty. </a:t>
            </a:r>
            <a:r>
              <a:rPr lang="pl-PL" dirty="0"/>
              <a:t>Papierosy uszkadzają nabłonek wyściełający naczynia krwionośne, w tym aortę, sprawiając, że staje się ona bardziej podatna na odkształcenia pod wpływem dużego ciśnienia krwi</a:t>
            </a:r>
            <a:r>
              <a:rPr lang="pl-PL" dirty="0" smtClean="0"/>
              <a:t>. </a:t>
            </a:r>
          </a:p>
          <a:p>
            <a:r>
              <a:rPr lang="pl-PL" b="1" dirty="0"/>
              <a:t>Zakrzepica żył. </a:t>
            </a:r>
            <a:r>
              <a:rPr lang="pl-PL" dirty="0"/>
              <a:t>Palenie tytoniu wiąże się z większym ryzykiem wystąpienia zakrzepicy żylnej, ma bowiem wpływ na układ krzepnięcia.</a:t>
            </a:r>
            <a:endParaRPr lang="pl-PL" dirty="0" smtClean="0"/>
          </a:p>
          <a:p>
            <a:endParaRPr lang="pl-PL" dirty="0" smtClean="0"/>
          </a:p>
          <a:p>
            <a:endParaRPr lang="pl-PL" dirty="0" smtClean="0"/>
          </a:p>
          <a:p>
            <a:endParaRPr lang="pl-PL" dirty="0"/>
          </a:p>
          <a:p>
            <a:endParaRPr lang="pl-PL" dirty="0"/>
          </a:p>
        </p:txBody>
      </p:sp>
    </p:spTree>
    <p:extLst>
      <p:ext uri="{BB962C8B-B14F-4D97-AF65-F5344CB8AC3E}">
        <p14:creationId xmlns:p14="http://schemas.microsoft.com/office/powerpoint/2010/main" val="90770987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844" y="1210962"/>
            <a:ext cx="7898604" cy="422575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0515471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Choroby </a:t>
            </a:r>
            <a:r>
              <a:rPr lang="pl-PL" b="1" dirty="0" smtClean="0"/>
              <a:t>oczu</a:t>
            </a:r>
            <a:endParaRPr lang="pl-PL" b="1" dirty="0"/>
          </a:p>
        </p:txBody>
      </p:sp>
      <p:sp>
        <p:nvSpPr>
          <p:cNvPr id="3" name="Symbol zastępczy zawartości 2"/>
          <p:cNvSpPr>
            <a:spLocks noGrp="1"/>
          </p:cNvSpPr>
          <p:nvPr>
            <p:ph idx="1"/>
          </p:nvPr>
        </p:nvSpPr>
        <p:spPr/>
        <p:txBody>
          <a:bodyPr/>
          <a:lstStyle/>
          <a:p>
            <a:r>
              <a:rPr lang="pl-PL" dirty="0"/>
              <a:t>Palenie tytoniu sprzyja degeneracji plamki żółtej (AMD), tej części oka, która umożliwia ostre widzenie centralne. Przypuszcza się, że palenie prowadzi do uszkodzenia naczyń krwionośnych, które odżywiają siatkówkę oka, co skutkuje zwiększonym ryzykiem zwyrodnienia plamki żółtej albo powoduje odkładanie się w tkance siatkówki toksyn zaburzających jej funkcjonowanie.</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8826" y="4411123"/>
            <a:ext cx="3352028" cy="2216217"/>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59479651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wód">
  <a:themeElements>
    <a:clrScheme name="Obwód">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Obwód">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bwód">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TM04033919[[fn=Obwód]]</Template>
  <TotalTime>213</TotalTime>
  <Words>734</Words>
  <Application>Microsoft Office PowerPoint</Application>
  <PresentationFormat>Panoramiczny</PresentationFormat>
  <Paragraphs>40</Paragraphs>
  <Slides>14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14</vt:i4>
      </vt:variant>
    </vt:vector>
  </HeadingPairs>
  <TitlesOfParts>
    <vt:vector size="18" baseType="lpstr">
      <vt:lpstr>Arial</vt:lpstr>
      <vt:lpstr>Trebuchet MS</vt:lpstr>
      <vt:lpstr>Tw Cen MT</vt:lpstr>
      <vt:lpstr>Obwód</vt:lpstr>
      <vt:lpstr>Skutki  palenia        papierosów</vt:lpstr>
      <vt:lpstr>Każdy  papieros  kosztuje  11 minut  życia !!!</vt:lpstr>
      <vt:lpstr>Czy wiesz z czego składa się papieros ???</vt:lpstr>
      <vt:lpstr>Choroby płuc</vt:lpstr>
      <vt:lpstr>Prezentacja programu PowerPoint</vt:lpstr>
      <vt:lpstr>Choroby jamy ustnej</vt:lpstr>
      <vt:lpstr>Choroby sercowo-naczyniowe</vt:lpstr>
      <vt:lpstr>Prezentacja programu PowerPoint</vt:lpstr>
      <vt:lpstr>Choroby oczu</vt:lpstr>
      <vt:lpstr>Osteoporoza</vt:lpstr>
      <vt:lpstr>Bóle głowy i migreny</vt:lpstr>
      <vt:lpstr>Rak</vt:lpstr>
      <vt:lpstr>Wrzody</vt:lpstr>
      <vt:lpstr>Papierosom mówimy nie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Skutki  palenia        papierosów</dc:title>
  <dc:creator>ziomekm</dc:creator>
  <cp:lastModifiedBy>Konto Microsoft</cp:lastModifiedBy>
  <cp:revision>17</cp:revision>
  <dcterms:created xsi:type="dcterms:W3CDTF">2020-05-15T12:59:01Z</dcterms:created>
  <dcterms:modified xsi:type="dcterms:W3CDTF">2020-05-16T09:22:45Z</dcterms:modified>
</cp:coreProperties>
</file>